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67" r:id="rId6"/>
    <p:sldId id="263" r:id="rId7"/>
    <p:sldId id="262" r:id="rId8"/>
    <p:sldId id="265" r:id="rId9"/>
    <p:sldId id="264" r:id="rId10"/>
    <p:sldId id="281" r:id="rId11"/>
    <p:sldId id="280" r:id="rId12"/>
    <p:sldId id="279" r:id="rId13"/>
    <p:sldId id="277" r:id="rId14"/>
    <p:sldId id="278" r:id="rId15"/>
    <p:sldId id="276" r:id="rId16"/>
    <p:sldId id="275" r:id="rId17"/>
    <p:sldId id="274" r:id="rId18"/>
    <p:sldId id="273" r:id="rId1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75A2"/>
    <a:srgbClr val="C7ACC0"/>
    <a:srgbClr val="B89AB5"/>
    <a:srgbClr val="AF93B2"/>
    <a:srgbClr val="A68CAD"/>
    <a:srgbClr val="A48BAC"/>
    <a:srgbClr val="CAAFC2"/>
    <a:srgbClr val="C0A5BD"/>
    <a:srgbClr val="E8E7EA"/>
    <a:srgbClr val="CAA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1" autoAdjust="0"/>
    <p:restoredTop sz="94660"/>
  </p:normalViewPr>
  <p:slideViewPr>
    <p:cSldViewPr snapToGrid="0">
      <p:cViewPr>
        <p:scale>
          <a:sx n="66" d="100"/>
          <a:sy n="66" d="100"/>
        </p:scale>
        <p:origin x="2506" y="-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7T14:11:46.827"/>
    </inkml:context>
    <inkml:brush xml:id="br0">
      <inkml:brushProperty name="width" value="0.04" units="cm"/>
      <inkml:brushProperty name="height" value="0.04" units="cm"/>
    </inkml:brush>
  </inkml:definitions>
  <inkml:trace contextRef="#ctx0" brushRef="#br0">6662 2790 432,'0'53'256,"0"-53"64,0 0-63,0 0 63,0 0-64,0 0 0,0 0 0,0 0 0,0 0-64,0 0-64,0 0 0,0 0 64,0 0-63,0 0-1,0 0-64,0 0 64,-51 0-64,51 0 64,0-53-128,0 53 64,0 0-192,0 0 0,51 0-192,-51 0-385,0 0-255,0 0 63,0 0 129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5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1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5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9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55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9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4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0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8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81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2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42A0-33A5-4E90-8AE8-FABE2CE0259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3B126-74AA-4222-A381-FF0C8606B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9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CEEF87-F96B-4780-91A3-CA596BA8C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95"/>
          <a:stretch/>
        </p:blipFill>
        <p:spPr>
          <a:xfrm flipV="1">
            <a:off x="0" y="3705397"/>
            <a:ext cx="6858000" cy="2406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F28038-6344-43F8-8D60-E73F31EE4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95"/>
          <a:stretch/>
        </p:blipFill>
        <p:spPr>
          <a:xfrm>
            <a:off x="0" y="0"/>
            <a:ext cx="6858000" cy="3705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8B5D4-52D8-4973-B458-BB392C4A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1430"/>
            <a:ext cx="6858000" cy="38645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F06CE3-C78B-4BAD-B1F3-C62FB0ADCC94}"/>
              </a:ext>
            </a:extLst>
          </p:cNvPr>
          <p:cNvSpPr/>
          <p:nvPr/>
        </p:nvSpPr>
        <p:spPr>
          <a:xfrm>
            <a:off x="666750" y="1096713"/>
            <a:ext cx="5524500" cy="406047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6FAF9-FFBD-4756-90E3-E2D46319B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433" y="1840505"/>
            <a:ext cx="4175125" cy="1240876"/>
          </a:xfrm>
          <a:ln w="38100">
            <a:noFill/>
          </a:ln>
        </p:spPr>
        <p:txBody>
          <a:bodyPr anchor="ctr">
            <a:normAutofit/>
          </a:bodyPr>
          <a:lstStyle/>
          <a:p>
            <a:pPr algn="dist">
              <a:lnSpc>
                <a:spcPct val="10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그래픽스</a:t>
            </a:r>
            <a:b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프로젝트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DD4691-E657-4DCE-ADB1-205AEE602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431" y="3825173"/>
            <a:ext cx="4175125" cy="588221"/>
          </a:xfrm>
        </p:spPr>
        <p:txBody>
          <a:bodyPr anchor="ctr">
            <a:no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주간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월화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2016182032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이혜리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주간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월화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2016182042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조윤영</a:t>
            </a:r>
          </a:p>
        </p:txBody>
      </p:sp>
    </p:spTree>
    <p:extLst>
      <p:ext uri="{BB962C8B-B14F-4D97-AF65-F5344CB8AC3E}">
        <p14:creationId xmlns:p14="http://schemas.microsoft.com/office/powerpoint/2010/main" val="79362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20D15B2-78E8-4836-8E2B-9528EC4D8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t="8123" r="27711"/>
          <a:stretch/>
        </p:blipFill>
        <p:spPr>
          <a:xfrm>
            <a:off x="3362069" y="4637822"/>
            <a:ext cx="3017820" cy="33011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5BBA374-7445-4467-9A52-989F8540F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0" y="1838829"/>
            <a:ext cx="5911602" cy="23831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A5A375-C48B-471F-A040-06D5E6E66534}"/>
              </a:ext>
            </a:extLst>
          </p:cNvPr>
          <p:cNvSpPr/>
          <p:nvPr/>
        </p:nvSpPr>
        <p:spPr>
          <a:xfrm>
            <a:off x="474910" y="1402375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열쇠와 열쇠 박스의 분리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9D0FBE-485E-425A-B255-4B5346F74048}"/>
              </a:ext>
            </a:extLst>
          </p:cNvPr>
          <p:cNvSpPr/>
          <p:nvPr/>
        </p:nvSpPr>
        <p:spPr>
          <a:xfrm>
            <a:off x="474910" y="4267114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여러가지 데모 버전들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070034-03D8-42BF-AE26-05026E4A5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5635" r="28196"/>
          <a:stretch/>
        </p:blipFill>
        <p:spPr>
          <a:xfrm>
            <a:off x="482334" y="4637822"/>
            <a:ext cx="2767206" cy="33011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758E29-CDC8-4BED-AE3B-D0EEBAFBAE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3" t="14069" r="22291"/>
          <a:stretch/>
        </p:blipFill>
        <p:spPr>
          <a:xfrm>
            <a:off x="1832546" y="6499436"/>
            <a:ext cx="3203755" cy="2879159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5740167E-278C-42A5-9F97-63159882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시행착오 스크린샷</a:t>
            </a:r>
          </a:p>
        </p:txBody>
      </p:sp>
    </p:spTree>
    <p:extLst>
      <p:ext uri="{BB962C8B-B14F-4D97-AF65-F5344CB8AC3E}">
        <p14:creationId xmlns:p14="http://schemas.microsoft.com/office/powerpoint/2010/main" val="294553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5B391B1-A281-4DF2-8BE4-FC64D6447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2" y="5308570"/>
            <a:ext cx="6010040" cy="35264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CAE3313-A6B3-457F-AFE8-3F5C33B54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2" y="1476988"/>
            <a:ext cx="6010040" cy="337004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23B35F-8D50-4A49-A2F3-FD6EC00A4F9B}"/>
              </a:ext>
            </a:extLst>
          </p:cNvPr>
          <p:cNvSpPr/>
          <p:nvPr/>
        </p:nvSpPr>
        <p:spPr>
          <a:xfrm>
            <a:off x="469487" y="1070940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충돌 체크</a:t>
            </a:r>
            <a:r>
              <a:rPr lang="en-US" altLang="ko-KR" dirty="0"/>
              <a:t> </a:t>
            </a:r>
            <a:r>
              <a:rPr lang="ko-KR" altLang="en-US" dirty="0"/>
              <a:t>박스가 왜 이러죠</a:t>
            </a:r>
            <a:r>
              <a:rPr lang="en-US" altLang="ko-KR" dirty="0"/>
              <a:t>?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0DE647-921F-476F-8A5C-00D5CBFBEB4B}"/>
              </a:ext>
            </a:extLst>
          </p:cNvPr>
          <p:cNvSpPr/>
          <p:nvPr/>
        </p:nvSpPr>
        <p:spPr>
          <a:xfrm>
            <a:off x="469487" y="4937862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 err="1"/>
              <a:t>낑김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530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932AF77F-F6B5-4670-8057-40345D7A0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1" y="1351807"/>
            <a:ext cx="5904178" cy="346437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5C510F2-53CB-40F6-9A9A-3F7E6872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7" y="5250569"/>
            <a:ext cx="5911602" cy="332527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A056F4-5FD2-40DD-B665-01213F0C7F9E}"/>
              </a:ext>
            </a:extLst>
          </p:cNvPr>
          <p:cNvSpPr/>
          <p:nvPr/>
        </p:nvSpPr>
        <p:spPr>
          <a:xfrm>
            <a:off x="469487" y="98109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 err="1"/>
              <a:t>자까의</a:t>
            </a:r>
            <a:r>
              <a:rPr lang="ko-KR" altLang="en-US" dirty="0"/>
              <a:t> 실체</a:t>
            </a:r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26B460-DD1E-4A3C-A6B9-17AED1E90CC3}"/>
              </a:ext>
            </a:extLst>
          </p:cNvPr>
          <p:cNvSpPr/>
          <p:nvPr/>
        </p:nvSpPr>
        <p:spPr>
          <a:xfrm>
            <a:off x="469487" y="484802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고침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201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A7C1DC0-BB1C-49A8-884B-A86CDECB799E}"/>
              </a:ext>
            </a:extLst>
          </p:cNvPr>
          <p:cNvGrpSpPr/>
          <p:nvPr/>
        </p:nvGrpSpPr>
        <p:grpSpPr>
          <a:xfrm>
            <a:off x="469487" y="1232685"/>
            <a:ext cx="5919026" cy="7440631"/>
            <a:chOff x="469487" y="981099"/>
            <a:chExt cx="5919026" cy="744063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1E63E6B-0091-4CFC-BD6D-037EFCACC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1" y="1351807"/>
              <a:ext cx="5911602" cy="346873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7974A58-2E49-4C4C-AD75-A05C98E59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1" y="4953000"/>
              <a:ext cx="5911602" cy="346873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9851081-1E4E-4DCA-849C-4C22362F63B9}"/>
                </a:ext>
              </a:extLst>
            </p:cNvPr>
            <p:cNvSpPr/>
            <p:nvPr/>
          </p:nvSpPr>
          <p:spPr>
            <a:xfrm>
              <a:off x="469487" y="981099"/>
              <a:ext cx="5911602" cy="3707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ko-KR" altLang="en-US" dirty="0"/>
                <a:t>엄청난 안개다</a:t>
              </a:r>
              <a:r>
                <a:rPr lang="en-US" altLang="ko-KR" dirty="0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713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AAA781E2-FA81-420F-85D4-23A46441D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7" y="5246213"/>
            <a:ext cx="5919026" cy="347308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3E91DA8B-607C-4139-80D0-1D496D497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1" y="1351807"/>
            <a:ext cx="5911602" cy="346873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831B19-47B1-4FA7-BF50-3D919A1A23C9}"/>
              </a:ext>
            </a:extLst>
          </p:cNvPr>
          <p:cNvSpPr/>
          <p:nvPr/>
        </p:nvSpPr>
        <p:spPr>
          <a:xfrm>
            <a:off x="469487" y="98109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조명 </a:t>
            </a:r>
            <a:r>
              <a:rPr lang="ko-KR" altLang="en-US" dirty="0" err="1"/>
              <a:t>눈뽕</a:t>
            </a:r>
            <a:endParaRPr lang="en-US" altLang="ko-KR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26FF29-1948-4B69-B1CE-0946286FD4A0}"/>
              </a:ext>
            </a:extLst>
          </p:cNvPr>
          <p:cNvSpPr/>
          <p:nvPr/>
        </p:nvSpPr>
        <p:spPr>
          <a:xfrm>
            <a:off x="469487" y="484802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 err="1"/>
              <a:t>귀여웡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746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B62A25-27B8-4B02-B397-12DAC1AEBB5E}"/>
              </a:ext>
            </a:extLst>
          </p:cNvPr>
          <p:cNvGrpSpPr/>
          <p:nvPr/>
        </p:nvGrpSpPr>
        <p:grpSpPr>
          <a:xfrm>
            <a:off x="469487" y="1487147"/>
            <a:ext cx="5911602" cy="6931707"/>
            <a:chOff x="469487" y="777267"/>
            <a:chExt cx="5911602" cy="6931707"/>
          </a:xfrm>
        </p:grpSpPr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F9FDCD05-1F8B-4A66-A676-439237A25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1" y="1147974"/>
              <a:ext cx="5136325" cy="3627434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77E750D8-7105-46E5-A284-C10FC515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1" y="5323707"/>
              <a:ext cx="3116850" cy="2385267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E18817B-08FD-4A1A-8E0C-C96232AA9F7C}"/>
                </a:ext>
              </a:extLst>
            </p:cNvPr>
            <p:cNvSpPr/>
            <p:nvPr/>
          </p:nvSpPr>
          <p:spPr>
            <a:xfrm>
              <a:off x="469487" y="777267"/>
              <a:ext cx="5911602" cy="3707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ko-KR" altLang="en-US" dirty="0" err="1"/>
                <a:t>자까</a:t>
              </a:r>
              <a:r>
                <a:rPr lang="ko-KR" altLang="en-US" dirty="0"/>
                <a:t> 앞의 타일은 바다일까요 아닐까요</a:t>
              </a:r>
              <a:r>
                <a:rPr lang="en-US" altLang="ko-KR" dirty="0"/>
                <a:t>?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9492902-83C2-4988-BF03-27C4D955BF26}"/>
                </a:ext>
              </a:extLst>
            </p:cNvPr>
            <p:cNvSpPr/>
            <p:nvPr/>
          </p:nvSpPr>
          <p:spPr>
            <a:xfrm>
              <a:off x="469487" y="4953000"/>
              <a:ext cx="5911602" cy="3707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dirty="0"/>
                <a:t>바다였습니다</a:t>
              </a:r>
              <a:r>
                <a:rPr lang="en-US" altLang="ko-KR" dirty="0"/>
                <a:t>. </a:t>
              </a:r>
              <a:r>
                <a:rPr lang="ko-KR" altLang="en-US" dirty="0"/>
                <a:t>사망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65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16">
            <a:extLst>
              <a:ext uri="{FF2B5EF4-FFF2-40B4-BE49-F238E27FC236}">
                <a16:creationId xmlns:a16="http://schemas.microsoft.com/office/drawing/2014/main" id="{E2BAAC46-386B-4CAA-9A1A-3C5BA18C4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t="12758" r="10752" b="5329"/>
          <a:stretch/>
        </p:blipFill>
        <p:spPr>
          <a:xfrm>
            <a:off x="424469" y="1437577"/>
            <a:ext cx="6016486" cy="3372690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BEDE0B-5440-465F-A4FF-E7EE697BDD94}"/>
              </a:ext>
            </a:extLst>
          </p:cNvPr>
          <p:cNvSpPr/>
          <p:nvPr/>
        </p:nvSpPr>
        <p:spPr>
          <a:xfrm>
            <a:off x="417045" y="1066871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엄청난 안개 효과 </a:t>
            </a:r>
            <a:r>
              <a:rPr lang="en-US" altLang="ko-KR" dirty="0"/>
              <a:t>+ </a:t>
            </a:r>
            <a:r>
              <a:rPr lang="ko-KR" altLang="en-US" dirty="0"/>
              <a:t>지옥의 늪</a:t>
            </a:r>
            <a:endParaRPr lang="en-US" altLang="ko-KR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56C11B-C531-4BDB-8629-473324D46540}"/>
              </a:ext>
            </a:extLst>
          </p:cNvPr>
          <p:cNvSpPr/>
          <p:nvPr/>
        </p:nvSpPr>
        <p:spPr>
          <a:xfrm>
            <a:off x="417045" y="4933793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맵 밖으로 떨어져서 사망</a:t>
            </a:r>
            <a:endParaRPr lang="en-US" altLang="ko-KR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08326AA-A41E-4EA9-BCA5-E9B3480C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5" y="5304500"/>
            <a:ext cx="6023910" cy="35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5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그림 124">
            <a:extLst>
              <a:ext uri="{FF2B5EF4-FFF2-40B4-BE49-F238E27FC236}">
                <a16:creationId xmlns:a16="http://schemas.microsoft.com/office/drawing/2014/main" id="{A8E10154-532F-481D-86B9-C7AC0AC25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"/>
          <a:stretch/>
        </p:blipFill>
        <p:spPr>
          <a:xfrm>
            <a:off x="476911" y="1351806"/>
            <a:ext cx="5904178" cy="334487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4C54D59B-6796-4B50-B4A9-4DB013A7F46B}"/>
              </a:ext>
            </a:extLst>
          </p:cNvPr>
          <p:cNvSpPr/>
          <p:nvPr/>
        </p:nvSpPr>
        <p:spPr>
          <a:xfrm>
            <a:off x="469487" y="98109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현재 혜리 </a:t>
            </a:r>
            <a:r>
              <a:rPr lang="ko-KR" altLang="en-US" dirty="0" err="1"/>
              <a:t>프사</a:t>
            </a:r>
            <a:endParaRPr lang="en-US" altLang="ko-KR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8C8310-E464-4B0D-A638-8B6DA52BB462}"/>
              </a:ext>
            </a:extLst>
          </p:cNvPr>
          <p:cNvSpPr/>
          <p:nvPr/>
        </p:nvSpPr>
        <p:spPr>
          <a:xfrm>
            <a:off x="469487" y="484802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조명 </a:t>
            </a:r>
            <a:r>
              <a:rPr lang="ko-KR" altLang="en-US" dirty="0" err="1"/>
              <a:t>눈뽕</a:t>
            </a:r>
            <a:r>
              <a:rPr lang="en-US" altLang="ko-KR" dirty="0"/>
              <a:t>2222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6BED5ABE-2300-4AE6-A8CC-4647A13B9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1" y="5250568"/>
            <a:ext cx="5904178" cy="367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41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751FE1-98A1-45D3-9BEA-A3F6E7BCE17A}"/>
              </a:ext>
            </a:extLst>
          </p:cNvPr>
          <p:cNvGrpSpPr/>
          <p:nvPr/>
        </p:nvGrpSpPr>
        <p:grpSpPr>
          <a:xfrm>
            <a:off x="469487" y="1189193"/>
            <a:ext cx="5933935" cy="7527614"/>
            <a:chOff x="469487" y="1697409"/>
            <a:chExt cx="5933935" cy="7527614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F5839974-363B-47EF-9F25-B268396F4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8" t="11562" r="9968" b="5925"/>
            <a:stretch/>
          </p:blipFill>
          <p:spPr>
            <a:xfrm>
              <a:off x="469487" y="5935038"/>
              <a:ext cx="5933935" cy="3289985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7B319F-6876-4EA6-973C-13522144466B}"/>
                </a:ext>
              </a:extLst>
            </p:cNvPr>
            <p:cNvSpPr/>
            <p:nvPr/>
          </p:nvSpPr>
          <p:spPr>
            <a:xfrm>
              <a:off x="469487" y="1697409"/>
              <a:ext cx="5911602" cy="3707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ko-KR" altLang="en-US" dirty="0"/>
                <a:t>마치 </a:t>
              </a:r>
              <a:r>
                <a:rPr lang="en-US" altLang="ko-KR" dirty="0"/>
                <a:t>like </a:t>
              </a:r>
              <a:r>
                <a:rPr lang="ko-KR" altLang="en-US" dirty="0" err="1"/>
                <a:t>녹조</a:t>
              </a:r>
              <a:r>
                <a:rPr lang="en-US" altLang="ko-KR" dirty="0"/>
                <a:t>….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E56B2F4-EDB3-4749-97BC-6737680BAFE0}"/>
                </a:ext>
              </a:extLst>
            </p:cNvPr>
            <p:cNvSpPr/>
            <p:nvPr/>
          </p:nvSpPr>
          <p:spPr>
            <a:xfrm>
              <a:off x="469487" y="5564331"/>
              <a:ext cx="5911602" cy="3707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dirty="0"/>
                <a:t>타일 부숴지는 효과 버그</a:t>
              </a:r>
              <a:endParaRPr lang="en-US" altLang="ko-KR" dirty="0"/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B45C8D05-3CD7-4B4D-A9DB-5FA3BB742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2" t="11653" r="11095" b="5833"/>
            <a:stretch/>
          </p:blipFill>
          <p:spPr>
            <a:xfrm>
              <a:off x="469487" y="2068116"/>
              <a:ext cx="5922120" cy="3337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99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1601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3BB8FF1-A5C9-4DCA-9ADC-B60A670C3CE6}"/>
                  </a:ext>
                </a:extLst>
              </p14:cNvPr>
              <p14:cNvContentPartPr/>
              <p14:nvPr/>
            </p14:nvContentPartPr>
            <p14:xfrm>
              <a:off x="5082694" y="3909201"/>
              <a:ext cx="15264" cy="15264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3BB8FF1-A5C9-4DCA-9ADC-B60A670C3C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6823" y="3903548"/>
                <a:ext cx="26712" cy="26288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B5CF020F-0CFE-4B9C-B5EE-65FF0B8BF507}"/>
              </a:ext>
            </a:extLst>
          </p:cNvPr>
          <p:cNvGrpSpPr/>
          <p:nvPr/>
        </p:nvGrpSpPr>
        <p:grpSpPr>
          <a:xfrm>
            <a:off x="466494" y="1648918"/>
            <a:ext cx="5911602" cy="774391"/>
            <a:chOff x="466494" y="1648918"/>
            <a:chExt cx="5911602" cy="7743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CFC49D-5B58-4DB7-B652-6D18A5B1E604}"/>
                </a:ext>
              </a:extLst>
            </p:cNvPr>
            <p:cNvSpPr/>
            <p:nvPr/>
          </p:nvSpPr>
          <p:spPr>
            <a:xfrm>
              <a:off x="466494" y="2052602"/>
              <a:ext cx="5911602" cy="3707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dirty="0"/>
                <a:t>떨어지는 땅을 피해서 </a:t>
              </a:r>
              <a:r>
                <a:rPr lang="ko-KR" altLang="en-US" dirty="0">
                  <a:solidFill>
                    <a:srgbClr val="8075A2"/>
                  </a:solidFill>
                </a:rPr>
                <a:t>열쇠</a:t>
              </a:r>
              <a:r>
                <a:rPr lang="ko-KR" altLang="en-US" dirty="0"/>
                <a:t>를 모두 모아 </a:t>
              </a:r>
              <a:r>
                <a:rPr lang="ko-KR" altLang="en-US" dirty="0">
                  <a:solidFill>
                    <a:srgbClr val="8075A2"/>
                  </a:solidFill>
                </a:rPr>
                <a:t>탈출</a:t>
              </a:r>
              <a:r>
                <a:rPr lang="ko-KR" altLang="en-US" dirty="0"/>
                <a:t>하라</a:t>
              </a:r>
              <a:r>
                <a:rPr lang="en-US" altLang="ko-KR" dirty="0"/>
                <a:t>!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DC7CB0-DFAC-4890-B8B4-A0704987687C}"/>
                </a:ext>
              </a:extLst>
            </p:cNvPr>
            <p:cNvSpPr txBox="1"/>
            <p:nvPr/>
          </p:nvSpPr>
          <p:spPr>
            <a:xfrm>
              <a:off x="471488" y="1648918"/>
              <a:ext cx="1868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8075A2"/>
                </a:buClr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High Concept</a:t>
              </a:r>
              <a:endParaRPr lang="ko-KR" altLang="en-US" sz="20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72EDF6-AC9F-45AA-86BB-E4B4C87FCA8B}"/>
              </a:ext>
            </a:extLst>
          </p:cNvPr>
          <p:cNvGrpSpPr/>
          <p:nvPr/>
        </p:nvGrpSpPr>
        <p:grpSpPr>
          <a:xfrm>
            <a:off x="466494" y="2669372"/>
            <a:ext cx="5712405" cy="4861264"/>
            <a:chOff x="466494" y="2499517"/>
            <a:chExt cx="5712405" cy="48612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3003B9-43EA-4481-861A-A3ED00845327}"/>
                </a:ext>
              </a:extLst>
            </p:cNvPr>
            <p:cNvSpPr txBox="1"/>
            <p:nvPr/>
          </p:nvSpPr>
          <p:spPr>
            <a:xfrm>
              <a:off x="466494" y="2499517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rgbClr val="8075A2"/>
                </a:buClr>
                <a:buFont typeface="Arial" panose="020B0604020202020204" pitchFamily="34" charset="0"/>
                <a:buChar char="•"/>
              </a:pPr>
              <a:r>
                <a:rPr lang="ko-KR" altLang="en-US" dirty="0"/>
                <a:t>인터페이스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38E52D-32F7-468E-8FE7-A790C6520A09}"/>
                </a:ext>
              </a:extLst>
            </p:cNvPr>
            <p:cNvSpPr/>
            <p:nvPr/>
          </p:nvSpPr>
          <p:spPr>
            <a:xfrm>
              <a:off x="466494" y="2876668"/>
              <a:ext cx="5712405" cy="448411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큐브를 이용한 </a:t>
              </a:r>
              <a:r>
                <a:rPr lang="en-US" altLang="ko-KR" sz="1600" dirty="0"/>
                <a:t>20X3X20 </a:t>
              </a:r>
              <a:r>
                <a:rPr lang="ko-KR" altLang="en-US" sz="1600" dirty="0"/>
                <a:t>크기의 </a:t>
              </a:r>
              <a:r>
                <a:rPr lang="ko-KR" altLang="en-US" sz="1600" dirty="0" err="1"/>
                <a:t>맵이</a:t>
              </a:r>
              <a:r>
                <a:rPr lang="ko-KR" altLang="en-US" sz="1600" dirty="0"/>
                <a:t>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시간에 따라 낮에서 밤으로 바뀌고 밤에는 별이 떠있다</a:t>
              </a:r>
              <a:r>
                <a:rPr lang="en-US" altLang="ko-KR" sz="1600" dirty="0"/>
                <a:t>. 1</a:t>
              </a:r>
              <a:r>
                <a:rPr lang="ko-KR" altLang="en-US" sz="1600" dirty="0"/>
                <a:t>인칭에서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인칭으로 시점 변환이 가능하다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배경 조명과 열쇠를 비추는 조명이 있다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일반 큐브는 비슷하지만 다양한 색으로 그린다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열쇠 큐브는 더 밝은 색으로 그린다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열쇠를 먹으면 일반 큐브 색으로 바뀐다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밟은 큐브는 일정 시간이 지나면 아래로 떨어진다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이 때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떨어지는 땅 위에 계속 서 있으면 플레이어도 같이 떨어지게 된다</a:t>
              </a:r>
              <a:r>
                <a:rPr lang="en-US" altLang="ko-KR" sz="1600" dirty="0"/>
                <a:t>. 1</a:t>
              </a:r>
              <a:r>
                <a:rPr lang="ko-KR" altLang="en-US" sz="1600" dirty="0"/>
                <a:t>층에 있는 물에 닿으면 게임 오버가 된다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/>
                <a:t>열쇠는 열쇠 큐브 위에 떠있다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닿으면 얻을 수 있고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다 얻으면 게임 클리어가 된다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69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1601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명령어 소개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1CBC51-65B2-4D97-A3CE-1E1B604CCC15}"/>
              </a:ext>
            </a:extLst>
          </p:cNvPr>
          <p:cNvSpPr/>
          <p:nvPr/>
        </p:nvSpPr>
        <p:spPr>
          <a:xfrm>
            <a:off x="471488" y="1648918"/>
            <a:ext cx="5712405" cy="498598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8075A2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키보드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p/P :</a:t>
            </a:r>
            <a:r>
              <a:rPr lang="ko-KR" altLang="en-US" sz="1600" dirty="0"/>
              <a:t> 새로운 맵 생성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g/G :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</a:t>
            </a:r>
            <a:r>
              <a:rPr lang="ko-KR" altLang="en-US" sz="1600" dirty="0" err="1"/>
              <a:t>토글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q/Q : </a:t>
            </a:r>
            <a:r>
              <a:rPr lang="ko-KR" altLang="en-US" sz="1600" dirty="0"/>
              <a:t>종료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- : </a:t>
            </a:r>
            <a:r>
              <a:rPr lang="ko-KR" altLang="en-US" sz="1600" dirty="0"/>
              <a:t>줌 인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+ : </a:t>
            </a:r>
            <a:r>
              <a:rPr lang="ko-KR" altLang="en-US" sz="1600" dirty="0"/>
              <a:t>줌 아웃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space bar : </a:t>
            </a:r>
            <a:r>
              <a:rPr lang="ko-KR" altLang="en-US" sz="1600" dirty="0"/>
              <a:t>점프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1 : 1</a:t>
            </a:r>
            <a:r>
              <a:rPr lang="ko-KR" altLang="en-US" sz="1600" dirty="0"/>
              <a:t>인칭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3 : 3</a:t>
            </a:r>
            <a:r>
              <a:rPr lang="ko-KR" altLang="en-US" sz="1600" dirty="0"/>
              <a:t>인칭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wasd</a:t>
            </a:r>
            <a:r>
              <a:rPr lang="en-US" altLang="ko-KR" sz="1600" dirty="0"/>
              <a:t> : </a:t>
            </a:r>
            <a:r>
              <a:rPr lang="ko-KR" altLang="en-US" sz="1600" dirty="0"/>
              <a:t>이동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u : </a:t>
            </a:r>
            <a:r>
              <a:rPr lang="ko-KR" altLang="en-US" sz="1600" dirty="0"/>
              <a:t>무적 모드 </a:t>
            </a:r>
            <a:r>
              <a:rPr lang="ko-KR" altLang="en-US" sz="1600" dirty="0" err="1"/>
              <a:t>토글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Clr>
                <a:srgbClr val="8075A2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마우스 </a:t>
            </a:r>
            <a:r>
              <a:rPr lang="en-US" altLang="ko-KR" dirty="0"/>
              <a:t>: </a:t>
            </a:r>
            <a:r>
              <a:rPr lang="ko-KR" altLang="en-US" dirty="0"/>
              <a:t>시야 회전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823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0579D2-D45C-42A9-A3A6-AA468F799CC2}"/>
              </a:ext>
            </a:extLst>
          </p:cNvPr>
          <p:cNvSpPr/>
          <p:nvPr/>
        </p:nvSpPr>
        <p:spPr>
          <a:xfrm>
            <a:off x="471487" y="1511106"/>
            <a:ext cx="591160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구조체 등 </a:t>
            </a:r>
            <a:r>
              <a:rPr lang="en-US" altLang="ko-KR" dirty="0"/>
              <a:t>2</a:t>
            </a:r>
            <a:r>
              <a:rPr lang="ko-KR" altLang="en-US" dirty="0"/>
              <a:t>인 공동 작업을 위해 구성한 프로그램 구조 작성하기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98D0CE-504B-4EAD-A9CC-994E6C93DB74}"/>
              </a:ext>
            </a:extLst>
          </p:cNvPr>
          <p:cNvGrpSpPr/>
          <p:nvPr/>
        </p:nvGrpSpPr>
        <p:grpSpPr>
          <a:xfrm>
            <a:off x="924560" y="3386002"/>
            <a:ext cx="5008880" cy="4550639"/>
            <a:chOff x="623887" y="2841992"/>
            <a:chExt cx="5008880" cy="455063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517EF4-D67B-4CF4-AED7-DB35DDA5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304" b="36132"/>
            <a:stretch/>
          </p:blipFill>
          <p:spPr>
            <a:xfrm>
              <a:off x="623887" y="2841992"/>
              <a:ext cx="5008880" cy="455063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59E008-89D6-4403-96E9-5505133BA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54" t="70427" r="18042" b="15884"/>
            <a:stretch/>
          </p:blipFill>
          <p:spPr>
            <a:xfrm>
              <a:off x="623887" y="6356310"/>
              <a:ext cx="2062480" cy="97536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7F9D85-BF27-4AAE-869D-4FF1BE6FB5C0}"/>
              </a:ext>
            </a:extLst>
          </p:cNvPr>
          <p:cNvSpPr txBox="1"/>
          <p:nvPr/>
        </p:nvSpPr>
        <p:spPr>
          <a:xfrm>
            <a:off x="997043" y="5870539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CUBE ISLE </a:t>
            </a:r>
            <a:r>
              <a:rPr lang="ko-KR" altLang="en-US" sz="1200" dirty="0">
                <a:solidFill>
                  <a:srgbClr val="FF0000"/>
                </a:solidFill>
              </a:rPr>
              <a:t>메인 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4BF5A5-7989-4B6B-A2B4-EF68CE333E76}"/>
              </a:ext>
            </a:extLst>
          </p:cNvPr>
          <p:cNvSpPr txBox="1"/>
          <p:nvPr/>
        </p:nvSpPr>
        <p:spPr>
          <a:xfrm>
            <a:off x="997043" y="7767662"/>
            <a:ext cx="299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bgm</a:t>
            </a:r>
            <a:r>
              <a:rPr lang="ko-KR" altLang="en-US" sz="1200" dirty="0">
                <a:solidFill>
                  <a:srgbClr val="FF0000"/>
                </a:solidFill>
              </a:rPr>
              <a:t>과 이펙트를 구분하기 위한 타입 </a:t>
            </a:r>
            <a:r>
              <a:rPr lang="en-US" altLang="ko-KR" sz="1200" dirty="0" err="1">
                <a:solidFill>
                  <a:srgbClr val="FF0000"/>
                </a:solidFill>
              </a:rPr>
              <a:t>enum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82568-0876-4457-8BA1-0661D709F635}"/>
              </a:ext>
            </a:extLst>
          </p:cNvPr>
          <p:cNvSpPr txBox="1"/>
          <p:nvPr/>
        </p:nvSpPr>
        <p:spPr>
          <a:xfrm>
            <a:off x="3994980" y="4251879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충돌체크를 위한 </a:t>
            </a:r>
            <a:r>
              <a:rPr lang="en-US" altLang="ko-KR" sz="1200" dirty="0" err="1">
                <a:solidFill>
                  <a:srgbClr val="FF0000"/>
                </a:solidFill>
              </a:rPr>
              <a:t>Aabb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클래스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0A4F9E-DD10-43FD-A658-13525A7E69B9}"/>
              </a:ext>
            </a:extLst>
          </p:cNvPr>
          <p:cNvSpPr txBox="1"/>
          <p:nvPr/>
        </p:nvSpPr>
        <p:spPr>
          <a:xfrm>
            <a:off x="3994980" y="5394755"/>
            <a:ext cx="157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FMOD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사운드 매니저</a:t>
            </a:r>
          </a:p>
        </p:txBody>
      </p:sp>
    </p:spTree>
    <p:extLst>
      <p:ext uri="{BB962C8B-B14F-4D97-AF65-F5344CB8AC3E}">
        <p14:creationId xmlns:p14="http://schemas.microsoft.com/office/powerpoint/2010/main" val="32768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827A4F-5A07-46EB-93C1-992015EEB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6" b="36132"/>
          <a:stretch/>
        </p:blipFill>
        <p:spPr>
          <a:xfrm>
            <a:off x="330200" y="2677681"/>
            <a:ext cx="6197600" cy="4550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CC9B53-4A82-4E33-BDBD-EA9ADF71FB87}"/>
              </a:ext>
            </a:extLst>
          </p:cNvPr>
          <p:cNvSpPr txBox="1"/>
          <p:nvPr/>
        </p:nvSpPr>
        <p:spPr>
          <a:xfrm>
            <a:off x="487851" y="4710726"/>
            <a:ext cx="133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타일 큐브 클래스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63A53-8497-45E8-8DCB-E1746F64C5DF}"/>
              </a:ext>
            </a:extLst>
          </p:cNvPr>
          <p:cNvSpPr txBox="1"/>
          <p:nvPr/>
        </p:nvSpPr>
        <p:spPr>
          <a:xfrm>
            <a:off x="4689461" y="708982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플레이어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36B9D-CD87-4F1D-90C9-C12E64D08629}"/>
              </a:ext>
            </a:extLst>
          </p:cNvPr>
          <p:cNvSpPr txBox="1"/>
          <p:nvPr/>
        </p:nvSpPr>
        <p:spPr>
          <a:xfrm>
            <a:off x="4689461" y="353639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프레임워크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F4EB6-AF00-4B54-84CF-FF80AB70EBF1}"/>
              </a:ext>
            </a:extLst>
          </p:cNvPr>
          <p:cNvSpPr txBox="1"/>
          <p:nvPr/>
        </p:nvSpPr>
        <p:spPr>
          <a:xfrm>
            <a:off x="4689461" y="5896634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별 </a:t>
            </a:r>
            <a:r>
              <a:rPr lang="ko-KR" altLang="en-US" sz="1200" dirty="0" err="1">
                <a:solidFill>
                  <a:srgbClr val="FF0000"/>
                </a:solidFill>
              </a:rPr>
              <a:t>스카이박스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57D7AB-F969-4BA0-8A72-17AC99EA0035}"/>
              </a:ext>
            </a:extLst>
          </p:cNvPr>
          <p:cNvSpPr txBox="1"/>
          <p:nvPr/>
        </p:nvSpPr>
        <p:spPr>
          <a:xfrm>
            <a:off x="2652315" y="589663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하늘 </a:t>
            </a:r>
            <a:r>
              <a:rPr lang="ko-KR" altLang="en-US" sz="1200" dirty="0" err="1">
                <a:solidFill>
                  <a:srgbClr val="FF0000"/>
                </a:solidFill>
              </a:rPr>
              <a:t>스카이박스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055578-A181-46A6-9422-8AFD63031B1B}"/>
              </a:ext>
            </a:extLst>
          </p:cNvPr>
          <p:cNvSpPr txBox="1"/>
          <p:nvPr/>
        </p:nvSpPr>
        <p:spPr>
          <a:xfrm>
            <a:off x="444446" y="8431490"/>
            <a:ext cx="3990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※ </a:t>
            </a:r>
            <a:r>
              <a:rPr lang="ko-KR" altLang="en-US" sz="1200" dirty="0">
                <a:solidFill>
                  <a:srgbClr val="FF0000"/>
                </a:solidFill>
              </a:rPr>
              <a:t>나머지는 너무 직관적이라서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설명을 넣지 않았습니다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556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 사항 및 작업 내용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5F9680-9050-4CCE-94EA-19B3F539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97039"/>
              </p:ext>
            </p:extLst>
          </p:nvPr>
        </p:nvGraphicFramePr>
        <p:xfrm>
          <a:off x="471487" y="1648918"/>
          <a:ext cx="5915024" cy="78192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6113">
                  <a:extLst>
                    <a:ext uri="{9D8B030D-6E8A-4147-A177-3AD203B41FA5}">
                      <a16:colId xmlns:a16="http://schemas.microsoft.com/office/drawing/2014/main" val="3267464545"/>
                    </a:ext>
                  </a:extLst>
                </a:gridCol>
                <a:gridCol w="1458911">
                  <a:extLst>
                    <a:ext uri="{9D8B030D-6E8A-4147-A177-3AD203B41FA5}">
                      <a16:colId xmlns:a16="http://schemas.microsoft.com/office/drawing/2014/main" val="1866794484"/>
                    </a:ext>
                  </a:extLst>
                </a:gridCol>
              </a:tblGrid>
              <a:tr h="282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132817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구성 짜기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356743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인칭에서만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점프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08507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시야 변환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11365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열쇠 모델링 넣기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17929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안개 효과 넣기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28426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 충돌체크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바다에 떨어지면 게임 오버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281596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하늘 배경 스카이 박스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097117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밤 배경 별 스카이 박스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037637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시간 후에 서 있는 타일 부서짐 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층은 바다로 바뀜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부수는 효과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395374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</a:t>
                      </a:r>
                      <a:r>
                        <a:rPr lang="en-US" altLang="ko-KR" dirty="0"/>
                        <a:t>2, 3</a:t>
                      </a:r>
                      <a:r>
                        <a:rPr lang="ko-KR" altLang="en-US" dirty="0"/>
                        <a:t>층에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얻은 위치의 열쇠 큐브 색 바꿈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49823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스포트라이트 조명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576621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태양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달 조명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노을 색 효과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이혜리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057890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열쇠 모두 얻으면 게임 클리어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/>
                        <a:t>게임 클리어 메시지 박스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776280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r>
                        <a:rPr lang="ko-KR" altLang="en-US" dirty="0"/>
                        <a:t>바다에 닿으면 게임 오버 메시지 박스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363512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무적 모드 만들기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047691"/>
                  </a:ext>
                </a:extLst>
              </a:tr>
              <a:tr h="46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음악 </a:t>
                      </a:r>
                      <a:r>
                        <a:rPr lang="en-US" altLang="ko-KR" dirty="0"/>
                        <a:t>&amp; </a:t>
                      </a:r>
                      <a:r>
                        <a:rPr lang="ko-KR" altLang="en-US" dirty="0"/>
                        <a:t>효과음 구현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조윤영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516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96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4D20A10-49F8-4A84-9760-71C14A6E2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" r="490"/>
          <a:stretch/>
        </p:blipFill>
        <p:spPr>
          <a:xfrm>
            <a:off x="471487" y="2120774"/>
            <a:ext cx="5917026" cy="33929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F770F-DB1C-44C2-820C-BB7BFC592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" r="832"/>
          <a:stretch/>
        </p:blipFill>
        <p:spPr>
          <a:xfrm>
            <a:off x="464062" y="5985612"/>
            <a:ext cx="5917027" cy="33929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994E86-85F7-43FB-AE14-AAAA96649C90}"/>
              </a:ext>
            </a:extLst>
          </p:cNvPr>
          <p:cNvSpPr/>
          <p:nvPr/>
        </p:nvSpPr>
        <p:spPr>
          <a:xfrm>
            <a:off x="469487" y="169740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아침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64EC04-AE5D-4B5F-850C-CC78CDD46932}"/>
              </a:ext>
            </a:extLst>
          </p:cNvPr>
          <p:cNvSpPr/>
          <p:nvPr/>
        </p:nvSpPr>
        <p:spPr>
          <a:xfrm>
            <a:off x="469487" y="556433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907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0FE10B-943A-41D4-BE91-3766BC76C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" r="758"/>
          <a:stretch/>
        </p:blipFill>
        <p:spPr>
          <a:xfrm>
            <a:off x="469486" y="2120774"/>
            <a:ext cx="5917027" cy="3379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DF165D-AD82-483B-948C-8FFADACAF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" r="953"/>
          <a:stretch/>
        </p:blipFill>
        <p:spPr>
          <a:xfrm>
            <a:off x="469486" y="5985613"/>
            <a:ext cx="5917027" cy="33929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6DF453-F157-45BC-BAD7-0D8489AA51D7}"/>
              </a:ext>
            </a:extLst>
          </p:cNvPr>
          <p:cNvSpPr/>
          <p:nvPr/>
        </p:nvSpPr>
        <p:spPr>
          <a:xfrm>
            <a:off x="469487" y="1697409"/>
            <a:ext cx="5911602" cy="3707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ko-KR" altLang="en-US" dirty="0"/>
              <a:t>열쇠를 마주보고 있는 </a:t>
            </a:r>
            <a:r>
              <a:rPr lang="ko-KR" altLang="en-US" dirty="0" err="1"/>
              <a:t>자까</a:t>
            </a:r>
            <a:r>
              <a:rPr lang="ko-KR" altLang="en-US" dirty="0"/>
              <a:t> 플레이어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7366E8-5177-4996-924D-432D4CBBAC14}"/>
              </a:ext>
            </a:extLst>
          </p:cNvPr>
          <p:cNvSpPr/>
          <p:nvPr/>
        </p:nvSpPr>
        <p:spPr>
          <a:xfrm>
            <a:off x="469487" y="5564331"/>
            <a:ext cx="5911602" cy="3707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dirty="0"/>
              <a:t>시간 초과로 타일이 부숴지는 장면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419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5FA2-E394-483E-B756-C539E77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2151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C7AC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개발 소감 및 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2279EA-151D-499F-9399-BE6161095809}"/>
              </a:ext>
            </a:extLst>
          </p:cNvPr>
          <p:cNvSpPr/>
          <p:nvPr/>
        </p:nvSpPr>
        <p:spPr>
          <a:xfrm>
            <a:off x="471487" y="1648918"/>
            <a:ext cx="5911602" cy="4401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ko-KR" sz="1400" dirty="0"/>
              <a:t>2016182032 </a:t>
            </a:r>
            <a:r>
              <a:rPr lang="ko-KR" altLang="en-US" sz="1400" dirty="0"/>
              <a:t>이혜리</a:t>
            </a:r>
          </a:p>
          <a:p>
            <a:r>
              <a:rPr lang="en-US" altLang="ko-KR" sz="1400" dirty="0"/>
              <a:t>3D</a:t>
            </a:r>
            <a:r>
              <a:rPr lang="ko-KR" altLang="en-US" sz="1400" dirty="0"/>
              <a:t>를 만드는 것 자체가 처음이었고</a:t>
            </a:r>
            <a:r>
              <a:rPr lang="en-US" altLang="ko-KR" sz="1400" dirty="0"/>
              <a:t>, </a:t>
            </a:r>
            <a:r>
              <a:rPr lang="ko-KR" altLang="en-US" sz="1400" dirty="0"/>
              <a:t>안개나 조명 같은 새로운 효과들을 접할 수 있어서 좋았다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머릿속으로는 쉽게 할 수 있을 거로 생각했던 일들이 막상 코드로 짜려고 하니까 잘되지 않던 게 많았다</a:t>
            </a:r>
            <a:r>
              <a:rPr lang="en-US" altLang="ko-KR" sz="1400" dirty="0"/>
              <a:t>. </a:t>
            </a:r>
            <a:r>
              <a:rPr lang="ko-KR" altLang="en-US" sz="1400" dirty="0"/>
              <a:t>더 많은 공부가 필요하다고 느껴지는 프로젝트 작업이었다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그래도 미숙한 부분들을 고쳐 나가는 과정이 헛되지 않았다고 생각한다</a:t>
            </a:r>
            <a:r>
              <a:rPr lang="en-US" altLang="ko-KR" sz="1400" dirty="0"/>
              <a:t>. </a:t>
            </a:r>
            <a:r>
              <a:rPr lang="ko-KR" altLang="en-US" sz="1400" dirty="0"/>
              <a:t>완벽하게 구현되지 못한 부분을 친구들과 공유하는 것도 재미있었다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같이 프로젝트를 작업하고 있는 다른 팀원들과 같이 밤을 새우면서 작업 하는 동안에도</a:t>
            </a:r>
            <a:r>
              <a:rPr lang="en-US" altLang="ko-KR" sz="1400" dirty="0"/>
              <a:t>, </a:t>
            </a:r>
            <a:r>
              <a:rPr lang="ko-KR" altLang="en-US" sz="1400" dirty="0"/>
              <a:t>내가 못한 부분을 물어보면 답을 받는 동안에도 많은 것을 배울 수 있었고 좋은 경험이 되었다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2016182042 </a:t>
            </a:r>
            <a:r>
              <a:rPr lang="ko-KR" altLang="en-US" sz="1400" dirty="0"/>
              <a:t>조윤영</a:t>
            </a:r>
            <a:endParaRPr lang="en-US" altLang="ko-KR" sz="1400" dirty="0"/>
          </a:p>
          <a:p>
            <a:r>
              <a:rPr lang="ko-KR" altLang="en-US" sz="1400" dirty="0"/>
              <a:t>이번 프로젝트를 하면서 가장 힘들었던 점은 노트북을 오래 보고 있어서 어지럽다는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시간이 너무 없어서 이틀만에 하려고 하니까 해낼 수 있을까 걱정이 되었고 시간의 압박을 받으며 코딩을 하니까 힘들었다</a:t>
            </a:r>
            <a:r>
              <a:rPr lang="en-US" altLang="ko-KR" sz="1400" dirty="0"/>
              <a:t>. </a:t>
            </a:r>
            <a:r>
              <a:rPr lang="ko-KR" altLang="en-US" sz="1400" dirty="0"/>
              <a:t>친구와 같이 </a:t>
            </a:r>
            <a:r>
              <a:rPr lang="ko-KR" altLang="en-US" sz="1400" dirty="0" err="1"/>
              <a:t>텀</a:t>
            </a:r>
            <a:r>
              <a:rPr lang="ko-KR" altLang="en-US" sz="1400" dirty="0"/>
              <a:t> 프로젝트를 하는 건 즐겁지만 항상 시간이 없다</a:t>
            </a:r>
            <a:r>
              <a:rPr lang="en-US" altLang="ko-KR" sz="1400" dirty="0"/>
              <a:t>… </a:t>
            </a:r>
            <a:r>
              <a:rPr lang="ko-KR" altLang="en-US" sz="1400" dirty="0"/>
              <a:t>무엇보다 가장 끔찍한 점은 화요일까지 게임기획 기말 과제를 제출해야 되는데 아무것도 못 적었다는 점이다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수요일에는 게임 수학 시험을 친다</a:t>
            </a:r>
            <a:r>
              <a:rPr lang="en-US" altLang="ko-KR" sz="1400" dirty="0"/>
              <a:t>. </a:t>
            </a:r>
            <a:r>
              <a:rPr lang="ko-KR" altLang="en-US" sz="1400" dirty="0"/>
              <a:t>월요일 밖에 시간이 없다</a:t>
            </a:r>
            <a:r>
              <a:rPr lang="en-US" altLang="ko-KR" sz="1400" dirty="0"/>
              <a:t>. </a:t>
            </a:r>
            <a:r>
              <a:rPr lang="ko-KR" altLang="en-US" sz="1400" dirty="0"/>
              <a:t>망했다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91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854</TotalTime>
  <Words>605</Words>
  <Application>Microsoft Office PowerPoint</Application>
  <PresentationFormat>A4 용지(210x297mm)</PresentationFormat>
  <Paragraphs>103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나눔바른고딕</vt:lpstr>
      <vt:lpstr>맑은 고딕</vt:lpstr>
      <vt:lpstr>Arial</vt:lpstr>
      <vt:lpstr>Calibri</vt:lpstr>
      <vt:lpstr>Calibri Light</vt:lpstr>
      <vt:lpstr>Office 테마</vt:lpstr>
      <vt:lpstr>컴퓨터 그래픽스 최종 프로젝트 보고서</vt:lpstr>
      <vt:lpstr>1. 게임 소개</vt:lpstr>
      <vt:lpstr>2. 필요한 명령어 소개</vt:lpstr>
      <vt:lpstr>2. 구조 소개</vt:lpstr>
      <vt:lpstr>PowerPoint 프레젠테이션</vt:lpstr>
      <vt:lpstr>3. 프로젝트 진행 사항 및 작업 내용</vt:lpstr>
      <vt:lpstr>4. 결과물 분석</vt:lpstr>
      <vt:lpstr>4. 결과물 분석</vt:lpstr>
      <vt:lpstr>5. 프로젝트 개발 소감 및 후기</vt:lpstr>
      <vt:lpstr>6. 프로젝트 시행착오 스크린샷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그래픽스 최종 프로젝트 제안서</dc:title>
  <dc:creator>이혜리</dc:creator>
  <cp:lastModifiedBy>조윤영</cp:lastModifiedBy>
  <cp:revision>77</cp:revision>
  <dcterms:created xsi:type="dcterms:W3CDTF">2017-11-13T15:57:58Z</dcterms:created>
  <dcterms:modified xsi:type="dcterms:W3CDTF">2017-12-17T12:58:44Z</dcterms:modified>
</cp:coreProperties>
</file>